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0" r:id="rId5"/>
    <p:sldId id="261" r:id="rId6"/>
    <p:sldId id="281" r:id="rId7"/>
    <p:sldId id="264" r:id="rId8"/>
    <p:sldId id="279" r:id="rId9"/>
    <p:sldId id="265" r:id="rId10"/>
    <p:sldId id="266" r:id="rId11"/>
    <p:sldId id="275" r:id="rId12"/>
    <p:sldId id="270" r:id="rId13"/>
    <p:sldId id="269" r:id="rId14"/>
    <p:sldId id="282" r:id="rId15"/>
    <p:sldId id="278" r:id="rId16"/>
    <p:sldId id="276" r:id="rId17"/>
    <p:sldId id="27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857250" y="549275"/>
            <a:ext cx="8286750" cy="4665675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 smtClean="0">
                <a:solidFill>
                  <a:srgbClr val="C00000"/>
                </a:solidFill>
              </a:rPr>
              <a:t/>
            </a:r>
            <a:br>
              <a:rPr lang="ru-RU" i="1" dirty="0" smtClean="0">
                <a:solidFill>
                  <a:srgbClr val="C00000"/>
                </a:solidFill>
              </a:rPr>
            </a:br>
            <a:r>
              <a:rPr lang="ru-RU" i="1" dirty="0" smtClean="0">
                <a:solidFill>
                  <a:srgbClr val="C00000"/>
                </a:solidFill>
              </a:rPr>
              <a:t/>
            </a:r>
            <a:br>
              <a:rPr lang="ru-RU" i="1" dirty="0" smtClean="0">
                <a:solidFill>
                  <a:srgbClr val="C00000"/>
                </a:solidFill>
              </a:rPr>
            </a:br>
            <a:r>
              <a:rPr lang="ru-RU" i="1" dirty="0" smtClean="0">
                <a:solidFill>
                  <a:srgbClr val="C00000"/>
                </a:solidFill>
              </a:rPr>
              <a:t/>
            </a:r>
            <a:br>
              <a:rPr lang="ru-RU" i="1" dirty="0" smtClean="0">
                <a:solidFill>
                  <a:srgbClr val="C00000"/>
                </a:solidFill>
              </a:rPr>
            </a:br>
            <a:r>
              <a:rPr lang="ru-RU" i="1" dirty="0" smtClean="0">
                <a:solidFill>
                  <a:srgbClr val="C00000"/>
                </a:solidFill>
              </a:rPr>
              <a:t/>
            </a:r>
            <a:br>
              <a:rPr lang="ru-RU" i="1" dirty="0" smtClean="0">
                <a:solidFill>
                  <a:srgbClr val="C00000"/>
                </a:solidFill>
              </a:rPr>
            </a:br>
            <a:r>
              <a:rPr lang="ru-RU" i="1" dirty="0" smtClean="0">
                <a:solidFill>
                  <a:srgbClr val="C00000"/>
                </a:solidFill>
              </a:rPr>
              <a:t/>
            </a:r>
            <a:br>
              <a:rPr lang="ru-RU" i="1" dirty="0" smtClean="0">
                <a:solidFill>
                  <a:srgbClr val="C00000"/>
                </a:solidFill>
              </a:rPr>
            </a:br>
            <a:r>
              <a:rPr lang="ru-RU" i="1" dirty="0" smtClean="0">
                <a:solidFill>
                  <a:srgbClr val="C00000"/>
                </a:solidFill>
              </a:rPr>
              <a:t/>
            </a:r>
            <a:br>
              <a:rPr lang="ru-RU" i="1" dirty="0" smtClean="0">
                <a:solidFill>
                  <a:srgbClr val="C00000"/>
                </a:solidFill>
              </a:rPr>
            </a:br>
            <a:r>
              <a:rPr lang="ru-RU" i="1" dirty="0" smtClean="0">
                <a:solidFill>
                  <a:srgbClr val="C00000"/>
                </a:solidFill>
              </a:rPr>
              <a:t/>
            </a:r>
            <a:br>
              <a:rPr lang="ru-RU" i="1" dirty="0" smtClean="0">
                <a:solidFill>
                  <a:srgbClr val="C00000"/>
                </a:solidFill>
              </a:rPr>
            </a:br>
            <a:r>
              <a:rPr lang="ru-RU" i="1" dirty="0" smtClean="0">
                <a:solidFill>
                  <a:srgbClr val="C00000"/>
                </a:solidFill>
              </a:rPr>
              <a:t>Работа </a:t>
            </a:r>
            <a:r>
              <a:rPr lang="ru-RU" i="1" dirty="0" smtClean="0">
                <a:solidFill>
                  <a:srgbClr val="C00000"/>
                </a:solidFill>
              </a:rPr>
              <a:t/>
            </a:r>
            <a:br>
              <a:rPr lang="ru-RU" i="1" dirty="0" smtClean="0">
                <a:solidFill>
                  <a:srgbClr val="C00000"/>
                </a:solidFill>
              </a:rPr>
            </a:br>
            <a:r>
              <a:rPr lang="ru-RU" i="1" dirty="0" smtClean="0">
                <a:solidFill>
                  <a:srgbClr val="C00000"/>
                </a:solidFill>
              </a:rPr>
              <a:t>по  обучению  детей по ПДД</a:t>
            </a:r>
            <a:br>
              <a:rPr lang="ru-RU" i="1" dirty="0" smtClean="0">
                <a:solidFill>
                  <a:srgbClr val="C00000"/>
                </a:solidFill>
              </a:rPr>
            </a:br>
            <a:r>
              <a:rPr lang="ru-RU" i="1" dirty="0" smtClean="0">
                <a:solidFill>
                  <a:srgbClr val="C00000"/>
                </a:solidFill>
              </a:rPr>
              <a:t>детей  среднего  </a:t>
            </a:r>
            <a:r>
              <a:rPr lang="ru-RU" i="1" dirty="0" smtClean="0">
                <a:solidFill>
                  <a:srgbClr val="C00000"/>
                </a:solidFill>
              </a:rPr>
              <a:t>возраста</a:t>
            </a:r>
            <a:br>
              <a:rPr lang="ru-RU" i="1" dirty="0" smtClean="0">
                <a:solidFill>
                  <a:srgbClr val="C00000"/>
                </a:solidFill>
              </a:rPr>
            </a:br>
            <a:r>
              <a:rPr lang="ru-RU" i="1" dirty="0" smtClean="0">
                <a:solidFill>
                  <a:srgbClr val="C00000"/>
                </a:solidFill>
              </a:rPr>
              <a:t>воспитатель: </a:t>
            </a:r>
            <a:r>
              <a:rPr lang="ru-RU" i="1" dirty="0" err="1" smtClean="0">
                <a:solidFill>
                  <a:srgbClr val="C00000"/>
                </a:solidFill>
              </a:rPr>
              <a:t>Дмитренко</a:t>
            </a:r>
            <a:r>
              <a:rPr lang="ru-RU" i="1" dirty="0" smtClean="0">
                <a:solidFill>
                  <a:srgbClr val="C00000"/>
                </a:solidFill>
              </a:rPr>
              <a:t> А.В.</a:t>
            </a:r>
            <a:endParaRPr lang="ru-RU" i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500042"/>
            <a:ext cx="80010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solidFill>
                  <a:schemeClr val="bg1"/>
                </a:solidFill>
              </a:rPr>
              <a:t>Муниципальное бюджетное дошкольное образовательное учреждение детский сад комбинированного вида «</a:t>
            </a:r>
            <a:r>
              <a:rPr lang="ru-RU" i="1" dirty="0" err="1" smtClean="0">
                <a:solidFill>
                  <a:schemeClr val="bg1"/>
                </a:solidFill>
              </a:rPr>
              <a:t>Алёнушка</a:t>
            </a:r>
            <a:r>
              <a:rPr lang="ru-RU" i="1" dirty="0" smtClean="0">
                <a:solidFill>
                  <a:schemeClr val="bg1"/>
                </a:solidFill>
              </a:rPr>
              <a:t>»  с.Куйбышево </a:t>
            </a:r>
            <a:br>
              <a:rPr lang="ru-RU" i="1" dirty="0" smtClean="0">
                <a:solidFill>
                  <a:schemeClr val="bg1"/>
                </a:solidFill>
              </a:rPr>
            </a:br>
            <a:r>
              <a:rPr lang="ru-RU" i="1" dirty="0" smtClean="0">
                <a:solidFill>
                  <a:schemeClr val="bg1"/>
                </a:solidFill>
              </a:rPr>
              <a:t>представляет : 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D:\IMG-20190318-WA0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286000" y="1524000"/>
            <a:ext cx="4572000" cy="4572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704964"/>
          </a:xfrm>
        </p:spPr>
        <p:txBody>
          <a:bodyPr>
            <a:noAutofit/>
          </a:bodyPr>
          <a:lstStyle/>
          <a:p>
            <a:pPr algn="ctr"/>
            <a:r>
              <a:rPr lang="ru-RU" sz="2400" i="1" dirty="0" smtClean="0">
                <a:solidFill>
                  <a:srgbClr val="FF0000"/>
                </a:solidFill>
              </a:rPr>
              <a:t>Работа в ДОУ по предупреждению дорожно-транспортного травматизма также проводится совместно и с сотрудниками ГИБДД. Для детей организуются беседы, </a:t>
            </a:r>
            <a:r>
              <a:rPr lang="ru-RU" sz="2400" i="1" dirty="0" err="1" smtClean="0">
                <a:solidFill>
                  <a:srgbClr val="FF0000"/>
                </a:solidFill>
              </a:rPr>
              <a:t>восместные</a:t>
            </a:r>
            <a:r>
              <a:rPr lang="ru-RU" sz="2400" i="1" dirty="0" smtClean="0">
                <a:solidFill>
                  <a:srgbClr val="FF0000"/>
                </a:solidFill>
              </a:rPr>
              <a:t>  мероприятия, акции.</a:t>
            </a:r>
            <a:endParaRPr lang="ru-RU" sz="24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81000"/>
            <a:ext cx="8358214" cy="7619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Сотрудничество с районным домом культуры</a:t>
            </a:r>
            <a:endParaRPr lang="ru-RU" sz="32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3581400"/>
            <a:ext cx="1981200" cy="2802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3581400"/>
            <a:ext cx="2201007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1371600"/>
            <a:ext cx="3429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3505200"/>
            <a:ext cx="19812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24400" y="1371600"/>
            <a:ext cx="3517656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свиток 1"/>
          <p:cNvSpPr/>
          <p:nvPr/>
        </p:nvSpPr>
        <p:spPr>
          <a:xfrm>
            <a:off x="3357554" y="228600"/>
            <a:ext cx="3357586" cy="3128962"/>
          </a:xfrm>
          <a:prstGeom prst="verticalScroll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FFFF00"/>
                </a:solidFill>
              </a:rPr>
              <a:t>Совместные занятия  с командой ЮПИД </a:t>
            </a:r>
          </a:p>
          <a:p>
            <a:pPr algn="ctr"/>
            <a:r>
              <a:rPr lang="ru-RU" sz="2200" b="1" i="1" dirty="0" smtClean="0">
                <a:solidFill>
                  <a:srgbClr val="FFFF00"/>
                </a:solidFill>
              </a:rPr>
              <a:t>« </a:t>
            </a:r>
            <a:r>
              <a:rPr lang="ru-RU" sz="2200" b="1" i="1" dirty="0" err="1" smtClean="0">
                <a:solidFill>
                  <a:srgbClr val="FFFF00"/>
                </a:solidFill>
              </a:rPr>
              <a:t>Светофорик</a:t>
            </a:r>
            <a:r>
              <a:rPr lang="ru-RU" sz="2200" b="1" i="1" dirty="0" smtClean="0">
                <a:solidFill>
                  <a:srgbClr val="FFFF00"/>
                </a:solidFill>
              </a:rPr>
              <a:t>  »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28600"/>
            <a:ext cx="3586163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1" y="3200400"/>
            <a:ext cx="5334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3962400"/>
            <a:ext cx="3197059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260648"/>
            <a:ext cx="2709314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071546"/>
            <a:ext cx="3250064" cy="1996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8363272" cy="1521858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 smtClean="0">
                <a:solidFill>
                  <a:srgbClr val="FF0000"/>
                </a:solidFill>
              </a:rPr>
              <a:t>Театрализованные представления</a:t>
            </a:r>
            <a:br>
              <a:rPr lang="ru-RU" i="1" dirty="0" smtClean="0">
                <a:solidFill>
                  <a:srgbClr val="FF0000"/>
                </a:solidFill>
              </a:rPr>
            </a:br>
            <a:r>
              <a:rPr lang="ru-RU" i="1" dirty="0" smtClean="0">
                <a:solidFill>
                  <a:srgbClr val="FF0000"/>
                </a:solidFill>
              </a:rPr>
              <a:t/>
            </a:r>
            <a:br>
              <a:rPr lang="ru-RU" i="1" dirty="0" smtClean="0">
                <a:solidFill>
                  <a:srgbClr val="FF0000"/>
                </a:solidFill>
              </a:rPr>
            </a:br>
            <a:endParaRPr lang="ru-RU" i="1" dirty="0">
              <a:solidFill>
                <a:srgbClr val="FF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142984"/>
            <a:ext cx="3488432" cy="2019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3429000"/>
            <a:ext cx="3000396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2132" y="3500438"/>
            <a:ext cx="2848455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581127"/>
            <a:ext cx="2592288" cy="2114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Конкурс рисунков родителей воспитанников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« Безопасная дорога детства»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1484784"/>
            <a:ext cx="2895600" cy="204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2852936"/>
            <a:ext cx="2448272" cy="2403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4"/>
            <a:ext cx="84969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</a:rPr>
              <a:t>Чтобы привить детям практические навыки в выполнении правил дорожного движения, проводятся групповые прогулки по тротуару для наблюдения за транспортом, действиями пешеходов и водителей.</a:t>
            </a:r>
          </a:p>
          <a:p>
            <a:pPr algn="ctr"/>
            <a:r>
              <a:rPr lang="ru-RU" sz="2000" b="1" i="1" dirty="0" smtClean="0">
                <a:solidFill>
                  <a:srgbClr val="FF0000"/>
                </a:solidFill>
              </a:rPr>
              <a:t>Все это позволяет педагогам комплексно решать задачи обучения детей безопасному поведению в дорожной среде.</a:t>
            </a:r>
          </a:p>
          <a:p>
            <a:pPr algn="ctr"/>
            <a:r>
              <a:rPr lang="ru-RU" sz="2000" b="1" i="1" dirty="0" smtClean="0">
                <a:solidFill>
                  <a:srgbClr val="FF0000"/>
                </a:solidFill>
              </a:rPr>
              <a:t>Воспитывать дисциплинированность и сознательное выполнение правил дорожного движения, культуру поведения в дорожно-транспортной среде.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3286125"/>
            <a:ext cx="3672408" cy="3286148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568952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</a:rPr>
              <a:t>Но работа на этом не заканчивается.</a:t>
            </a:r>
          </a:p>
          <a:p>
            <a:pPr algn="ctr"/>
            <a:r>
              <a:rPr lang="ru-RU" sz="2000" b="1" i="1" dirty="0" smtClean="0">
                <a:solidFill>
                  <a:srgbClr val="FF0000"/>
                </a:solidFill>
              </a:rPr>
              <a:t>Я считаю, что это направление работы должно всегда находиться в поле пристального внимания педагогов, родителей, ГИБДД,</a:t>
            </a:r>
          </a:p>
          <a:p>
            <a:pPr algn="ctr"/>
            <a:r>
              <a:rPr lang="ru-RU" sz="2000" b="1" i="1" dirty="0" smtClean="0">
                <a:solidFill>
                  <a:srgbClr val="FF0000"/>
                </a:solidFill>
              </a:rPr>
              <a:t>а значит, необходим дальнейший поиск и совершенствование в организации работы по профилактике дорожно-транспортного травматизма</a:t>
            </a:r>
            <a:r>
              <a:rPr lang="ru-RU" sz="2000" b="1" i="1" dirty="0" smtClean="0">
                <a:solidFill>
                  <a:srgbClr val="FF0000"/>
                </a:solidFill>
              </a:rPr>
              <a:t>.</a:t>
            </a:r>
          </a:p>
          <a:p>
            <a:pPr algn="ctr"/>
            <a:endParaRPr lang="ru-RU" sz="3200" b="1" i="1" dirty="0" smtClean="0">
              <a:solidFill>
                <a:srgbClr val="FF0000"/>
              </a:solidFill>
            </a:endParaRPr>
          </a:p>
          <a:p>
            <a:pPr algn="ctr"/>
            <a:endParaRPr lang="ru-RU" sz="3200" b="1" i="1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Рисунок1.png"/>
          <p:cNvPicPr>
            <a:picLocks noChangeAspect="1"/>
          </p:cNvPicPr>
          <p:nvPr/>
        </p:nvPicPr>
        <p:blipFill>
          <a:blip r:embed="rId2"/>
          <a:srcRect l="71799" t="10435" r="724" b="31568"/>
          <a:stretch>
            <a:fillRect/>
          </a:stretch>
        </p:blipFill>
        <p:spPr>
          <a:xfrm>
            <a:off x="2428860" y="3000372"/>
            <a:ext cx="4688372" cy="3328990"/>
          </a:xfrm>
          <a:prstGeom prst="round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476672"/>
            <a:ext cx="68407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</a:rPr>
              <a:t>В детском садике своем мы учить не устаем</a:t>
            </a:r>
            <a:br>
              <a:rPr lang="ru-RU" sz="3600" b="1" i="1" dirty="0" smtClean="0">
                <a:solidFill>
                  <a:srgbClr val="C00000"/>
                </a:solidFill>
              </a:rPr>
            </a:br>
            <a:r>
              <a:rPr lang="ru-RU" sz="3600" b="1" i="1" dirty="0" smtClean="0">
                <a:solidFill>
                  <a:srgbClr val="C00000"/>
                </a:solidFill>
              </a:rPr>
              <a:t>Ребятишек  пап и мам .Это очень важно нам!</a:t>
            </a:r>
            <a:br>
              <a:rPr lang="ru-RU" sz="3600" b="1" i="1" dirty="0" smtClean="0">
                <a:solidFill>
                  <a:srgbClr val="C00000"/>
                </a:solidFill>
              </a:rPr>
            </a:br>
            <a:r>
              <a:rPr lang="ru-RU" sz="3600" b="1" i="1" dirty="0" smtClean="0">
                <a:solidFill>
                  <a:srgbClr val="C00000"/>
                </a:solidFill>
              </a:rPr>
              <a:t>На занятьях  с увлеченьем учим правила движенья!</a:t>
            </a:r>
            <a:br>
              <a:rPr lang="ru-RU" sz="3600" b="1" i="1" dirty="0" smtClean="0">
                <a:solidFill>
                  <a:srgbClr val="C00000"/>
                </a:solidFill>
              </a:rPr>
            </a:br>
            <a:r>
              <a:rPr lang="ru-RU" sz="3600" b="1" i="1" dirty="0" smtClean="0">
                <a:solidFill>
                  <a:srgbClr val="C00000"/>
                </a:solidFill>
              </a:rPr>
              <a:t>Постепенно обучаем, ничего не забываем!</a:t>
            </a:r>
            <a:endParaRPr lang="ru-RU" sz="3600" b="1" i="1" dirty="0"/>
          </a:p>
        </p:txBody>
      </p:sp>
      <p:sp>
        <p:nvSpPr>
          <p:cNvPr id="3" name="Горизонтальный свиток 2"/>
          <p:cNvSpPr/>
          <p:nvPr/>
        </p:nvSpPr>
        <p:spPr>
          <a:xfrm>
            <a:off x="611560" y="5157192"/>
            <a:ext cx="8153400" cy="1447800"/>
          </a:xfrm>
          <a:prstGeom prst="horizontalScroll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i="1" dirty="0" smtClean="0">
                <a:solidFill>
                  <a:schemeClr val="tx1"/>
                </a:solidFill>
              </a:rPr>
              <a:t>Спасибо за внимание!</a:t>
            </a:r>
            <a:endParaRPr lang="ru-RU" sz="3200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503238" y="260350"/>
            <a:ext cx="8640762" cy="6337300"/>
          </a:xfrm>
        </p:spPr>
        <p:txBody>
          <a:bodyPr>
            <a:normAutofit fontScale="55000" lnSpcReduction="20000"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Тема: </a:t>
            </a:r>
          </a:p>
          <a:p>
            <a:r>
              <a:rPr lang="ru-RU" sz="5100" dirty="0" smtClean="0">
                <a:solidFill>
                  <a:schemeClr val="bg2">
                    <a:lumMod val="50000"/>
                  </a:schemeClr>
                </a:solidFill>
              </a:rPr>
              <a:t>«Играем, правила дорожного движения изучаем»</a:t>
            </a:r>
          </a:p>
          <a:p>
            <a:endParaRPr lang="ru-RU" sz="3400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Задачи:</a:t>
            </a:r>
          </a:p>
          <a:p>
            <a:endParaRPr lang="ru-RU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sz="3800" u="sng" dirty="0" smtClean="0">
                <a:solidFill>
                  <a:schemeClr val="bg2">
                    <a:lumMod val="50000"/>
                  </a:schemeClr>
                </a:solidFill>
              </a:rPr>
              <a:t>Образовательные:</a:t>
            </a:r>
            <a:endParaRPr lang="ru-RU" sz="3800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sz="3800" dirty="0" smtClean="0">
                <a:solidFill>
                  <a:schemeClr val="bg2">
                    <a:lumMod val="50000"/>
                  </a:schemeClr>
                </a:solidFill>
              </a:rPr>
              <a:t>- закрепить умение различать и понимать дорожные знаки, их назначение;</a:t>
            </a:r>
          </a:p>
          <a:p>
            <a:r>
              <a:rPr lang="ru-RU" sz="3800" dirty="0" smtClean="0">
                <a:solidFill>
                  <a:schemeClr val="bg2">
                    <a:lumMod val="50000"/>
                  </a:schemeClr>
                </a:solidFill>
              </a:rPr>
              <a:t>- закрепить знания о правилах безопасного поведения в общественном транспорте.</a:t>
            </a:r>
          </a:p>
          <a:p>
            <a:r>
              <a:rPr lang="ru-RU" sz="3800" u="sng" dirty="0" smtClean="0">
                <a:solidFill>
                  <a:schemeClr val="bg2">
                    <a:lumMod val="50000"/>
                  </a:schemeClr>
                </a:solidFill>
              </a:rPr>
              <a:t>Развивающие:</a:t>
            </a:r>
            <a:endParaRPr lang="ru-RU" sz="3800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sz="3800" dirty="0" smtClean="0">
                <a:solidFill>
                  <a:schemeClr val="bg2">
                    <a:lumMod val="50000"/>
                  </a:schemeClr>
                </a:solidFill>
              </a:rPr>
              <a:t>- развивать умение ориентироваться в окружающей обстановке;</a:t>
            </a:r>
          </a:p>
          <a:p>
            <a:r>
              <a:rPr lang="ru-RU" sz="3800" dirty="0" smtClean="0">
                <a:solidFill>
                  <a:schemeClr val="bg2">
                    <a:lumMod val="50000"/>
                  </a:schemeClr>
                </a:solidFill>
              </a:rPr>
              <a:t>- развивать мышление, память, внимание;</a:t>
            </a:r>
          </a:p>
          <a:p>
            <a:r>
              <a:rPr lang="ru-RU" sz="3800" dirty="0" smtClean="0">
                <a:solidFill>
                  <a:schemeClr val="bg2">
                    <a:lumMod val="50000"/>
                  </a:schemeClr>
                </a:solidFill>
              </a:rPr>
              <a:t>- развивать умение слушать других;</a:t>
            </a:r>
          </a:p>
          <a:p>
            <a:r>
              <a:rPr lang="ru-RU" sz="3800" dirty="0" smtClean="0">
                <a:solidFill>
                  <a:schemeClr val="bg2">
                    <a:lumMod val="50000"/>
                  </a:schemeClr>
                </a:solidFill>
              </a:rPr>
              <a:t>- развивать умение выполнять совместные действия дружно и слаженно.</a:t>
            </a:r>
          </a:p>
          <a:p>
            <a:r>
              <a:rPr lang="ru-RU" sz="3800" u="sng" dirty="0" smtClean="0">
                <a:solidFill>
                  <a:schemeClr val="bg2">
                    <a:lumMod val="50000"/>
                  </a:schemeClr>
                </a:solidFill>
              </a:rPr>
              <a:t>Воспитательные:</a:t>
            </a:r>
            <a:endParaRPr lang="ru-RU" sz="3800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sz="3800" dirty="0" smtClean="0">
                <a:solidFill>
                  <a:schemeClr val="bg2">
                    <a:lumMod val="50000"/>
                  </a:schemeClr>
                </a:solidFill>
              </a:rPr>
              <a:t>- воспитывать навыки осознанного поведения на улице и в общественном транспорте;</a:t>
            </a:r>
          </a:p>
          <a:p>
            <a:r>
              <a:rPr lang="ru-RU" sz="3800" dirty="0" smtClean="0">
                <a:solidFill>
                  <a:schemeClr val="bg2">
                    <a:lumMod val="50000"/>
                  </a:schemeClr>
                </a:solidFill>
              </a:rPr>
              <a:t>- воспитывать общую культуру поведения на дороге.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412776"/>
            <a:ext cx="8147248" cy="4713387"/>
          </a:xfrm>
        </p:spPr>
        <p:txBody>
          <a:bodyPr>
            <a:normAutofit/>
          </a:bodyPr>
          <a:lstStyle/>
          <a:p>
            <a:r>
              <a:rPr lang="ru-RU" sz="2000" dirty="0" smtClean="0"/>
              <a:t>1</a:t>
            </a:r>
            <a:r>
              <a:rPr lang="ru-RU" sz="2000" dirty="0" smtClean="0">
                <a:solidFill>
                  <a:srgbClr val="002060"/>
                </a:solidFill>
              </a:rPr>
              <a:t>. Совершенствование ориентирования в окружающем пространстве, в прилегающей к детскому саду местности. 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2. Знакомство с разными видами транспорта, их особенностями. 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3. Дорожные знаки: «Велосипедная дорожка», «Пешеходная дорожка», «Пункт питания», «Осторожно, дети!» информационно-указательные знаки: «Подземный пешеходный переход», «Надземный пешеходный переход», «Пешеходный переход», «Место остановки автобуса и троллейбуса»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4. Расширение знаний об улице, дороге, перекрестке, элементарных правилах передвижения по ним.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 5. Игры на ориентирование. 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6. Целевые прогулки.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i="1" dirty="0" smtClean="0">
                <a:solidFill>
                  <a:srgbClr val="FF0000"/>
                </a:solidFill>
              </a:rPr>
              <a:t>СОДЕРЖАНИЕ ОБУЧЕНИЯ ПДД ДЕТЕЙ СРЕДНЕЙ ГРУППЫ</a:t>
            </a:r>
            <a:endParaRPr lang="ru-RU" sz="32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260350"/>
            <a:ext cx="8291513" cy="5865813"/>
          </a:xfrm>
        </p:spPr>
        <p:txBody>
          <a:bodyPr>
            <a:normAutofit/>
          </a:bodyPr>
          <a:lstStyle/>
          <a:p>
            <a:pPr algn="ctr"/>
            <a:r>
              <a:rPr lang="ru-RU" i="1" dirty="0" smtClean="0">
                <a:solidFill>
                  <a:srgbClr val="FF0000"/>
                </a:solidFill>
              </a:rPr>
              <a:t>- Дорога…словно жизнь. Как в жизни, так и на дороге, никогда не знаешь, что может произойти, за каким поворотом поджидает опасность.</a:t>
            </a:r>
          </a:p>
          <a:p>
            <a:pPr algn="ctr"/>
            <a:r>
              <a:rPr lang="ru-RU" i="1" dirty="0" smtClean="0">
                <a:solidFill>
                  <a:srgbClr val="FF0000"/>
                </a:solidFill>
              </a:rPr>
              <a:t>От поведения пешеходов на улице зависит их жизнь и здоровье. А дети, самые беспечные участники движения. Они пренебрегают правилами поведения, прежде всего потому, что не представляют грозящей им опасности.</a:t>
            </a:r>
          </a:p>
          <a:p>
            <a:pPr algn="ctr"/>
            <a:r>
              <a:rPr lang="ru-RU" i="1" dirty="0" smtClean="0">
                <a:solidFill>
                  <a:srgbClr val="FF0000"/>
                </a:solidFill>
              </a:rPr>
              <a:t>И потому, готовить себя и особенно детей, к различным непредвиденным ситуациям на дороге нужно с раннего возраста.</a:t>
            </a:r>
          </a:p>
          <a:p>
            <a:pPr algn="ctr"/>
            <a:endParaRPr lang="ru-RU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719138" y="260350"/>
            <a:ext cx="8424862" cy="6264275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-</a:t>
            </a:r>
            <a:r>
              <a:rPr lang="ru-RU" dirty="0" smtClean="0">
                <a:solidFill>
                  <a:srgbClr val="002060"/>
                </a:solidFill>
              </a:rPr>
              <a:t>Дети дошкольного возраста – это особая категория пешеходов и пассажиров. К ним нельзя подходить с той же меркой, как и к взрослым.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У дошкольников отсутствует защитная психологическая реакция на дорожную обстановку, свойственная взрослым. Жажда знаний, желание постоянно открывать что-то новое ставят ребенка перед реальными опасностями, в том числе и на улицах города.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Я думаю, что, чем раньше мы познакомим ребенка с правилами дорожного движения, научим его навыкам культуры поведения на улицах и дорогах, тем меньше будет происшествий на проезжей части.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Вот почему с самого раннего возраста необходимо учить детей безопасному поведению на улицах, дорогах, в транспорте и правилам дорожного движения. В этом должны принимать участие и родители, и дошкольные учреждения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4400" y="228600"/>
            <a:ext cx="381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62000" y="228601"/>
            <a:ext cx="7696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Материальная база группы включает в себя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05000" y="685800"/>
            <a:ext cx="5562600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Наглядные </a:t>
            </a:r>
            <a:r>
              <a:rPr lang="ru-RU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пособия</a:t>
            </a:r>
          </a:p>
          <a:p>
            <a:pPr algn="ctr"/>
            <a:r>
              <a:rPr lang="ru-RU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Методическая и художественная литература</a:t>
            </a:r>
          </a:p>
          <a:p>
            <a:pPr algn="ctr"/>
            <a:r>
              <a:rPr lang="ru-RU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Сценарии  праздников, экскурсий, бесед, конспекты занятий и развлечений по пропаганде дорожной азбуки</a:t>
            </a:r>
          </a:p>
          <a:p>
            <a:pPr algn="ctr"/>
            <a:r>
              <a:rPr lang="ru-RU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Фотоальбомы</a:t>
            </a:r>
          </a:p>
          <a:p>
            <a:pPr algn="ctr"/>
            <a:r>
              <a:rPr lang="ru-RU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Комплект дорожных знаков </a:t>
            </a:r>
          </a:p>
          <a:p>
            <a:pPr algn="ctr"/>
            <a:r>
              <a:rPr lang="ru-RU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Комплект картин «Правила дорожного движения»</a:t>
            </a:r>
          </a:p>
          <a:p>
            <a:pPr algn="ctr"/>
            <a:r>
              <a:rPr lang="ru-RU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Комплект картин по предупреждению дорожного травматизма</a:t>
            </a:r>
          </a:p>
          <a:p>
            <a:pPr algn="ctr"/>
            <a:r>
              <a:rPr lang="ru-RU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Подбор картин «Дети и дорога»</a:t>
            </a:r>
          </a:p>
          <a:p>
            <a:pPr algn="ctr"/>
            <a:r>
              <a:rPr lang="ru-RU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Материал по работе с родителями</a:t>
            </a:r>
          </a:p>
          <a:p>
            <a:pPr algn="ctr"/>
            <a:r>
              <a:rPr lang="ru-RU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Спецтехника</a:t>
            </a:r>
          </a:p>
          <a:p>
            <a:pPr algn="ctr"/>
            <a:r>
              <a:rPr lang="ru-RU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Программы  </a:t>
            </a:r>
          </a:p>
          <a:p>
            <a:pPr algn="ctr"/>
            <a:r>
              <a:rPr lang="ru-RU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течении учебного года материально- техническая база по обучению воспитанников ПДД пополнилась </a:t>
            </a:r>
          </a:p>
          <a:p>
            <a:pPr algn="ctr">
              <a:buFontTx/>
              <a:buChar char="-"/>
            </a:pPr>
            <a:r>
              <a:rPr lang="ru-RU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Наборами дорожных знаков </a:t>
            </a:r>
          </a:p>
          <a:p>
            <a:pPr algn="ctr">
              <a:buFontTx/>
              <a:buChar char="-"/>
            </a:pPr>
            <a:r>
              <a:rPr lang="ru-RU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Настольно-печатными играми</a:t>
            </a:r>
          </a:p>
          <a:p>
            <a:pPr algn="ctr">
              <a:buFontTx/>
              <a:buChar char="-"/>
            </a:pPr>
            <a:r>
              <a:rPr lang="ru-RU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Комплектами картин</a:t>
            </a:r>
          </a:p>
          <a:p>
            <a:pPr algn="ctr">
              <a:buFontTx/>
              <a:buChar char="-"/>
            </a:pPr>
            <a:r>
              <a:rPr lang="ru-RU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-Приобретены жилеты для родителей т воспитанников</a:t>
            </a:r>
          </a:p>
          <a:p>
            <a:pPr algn="ctr"/>
            <a:endParaRPr lang="ru-RU" sz="1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8" descr="S500016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24744"/>
            <a:ext cx="2160239" cy="1641782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9" name="Picture 10" descr="F:\пдд садик\пдд сапицкая\пдд садик\азбука юного пешеход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7391400" y="990600"/>
            <a:ext cx="1371600" cy="2362200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4114800"/>
            <a:ext cx="2235057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2800" y="3733800"/>
            <a:ext cx="1705104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29000" y="5029200"/>
            <a:ext cx="2971800" cy="1600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IMG_16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623529"/>
            <a:ext cx="6696744" cy="502255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В средней группе воспитанники узнают много нового. Разработан </a:t>
            </a:r>
            <a:r>
              <a:rPr lang="ru-RU" sz="2800" dirty="0" smtClean="0">
                <a:solidFill>
                  <a:srgbClr val="FF0000"/>
                </a:solidFill>
              </a:rPr>
              <a:t> план </a:t>
            </a:r>
            <a:r>
              <a:rPr lang="ru-RU" sz="2800" dirty="0" smtClean="0">
                <a:solidFill>
                  <a:srgbClr val="FF0000"/>
                </a:solidFill>
              </a:rPr>
              <a:t>по обучению детей ПДД, который включает занятия для данной возрастной группы.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IMG_16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23407" y="1524000"/>
            <a:ext cx="6097185" cy="4572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i="1" dirty="0" smtClean="0">
                <a:solidFill>
                  <a:srgbClr val="FF0000"/>
                </a:solidFill>
              </a:rPr>
              <a:t>Для реализации поставленных задач в </a:t>
            </a:r>
            <a:r>
              <a:rPr lang="ru-RU" sz="2400" i="1" dirty="0" smtClean="0">
                <a:solidFill>
                  <a:srgbClr val="FF0000"/>
                </a:solidFill>
              </a:rPr>
              <a:t> группе  создаются </a:t>
            </a:r>
            <a:r>
              <a:rPr lang="ru-RU" sz="2400" i="1" dirty="0" smtClean="0">
                <a:solidFill>
                  <a:srgbClr val="FF0000"/>
                </a:solidFill>
              </a:rPr>
              <a:t>необходимые условия. </a:t>
            </a:r>
            <a:r>
              <a:rPr lang="ru-RU" sz="2400" i="1" dirty="0" smtClean="0">
                <a:solidFill>
                  <a:srgbClr val="FF0000"/>
                </a:solidFill>
              </a:rPr>
              <a:t/>
            </a:r>
            <a:br>
              <a:rPr lang="ru-RU" sz="2400" i="1" dirty="0" smtClean="0">
                <a:solidFill>
                  <a:srgbClr val="FF0000"/>
                </a:solidFill>
              </a:rPr>
            </a:br>
            <a:r>
              <a:rPr lang="ru-RU" sz="2400" i="1" dirty="0" smtClean="0">
                <a:solidFill>
                  <a:srgbClr val="FF0000"/>
                </a:solidFill>
              </a:rPr>
              <a:t>Оборудован </a:t>
            </a:r>
            <a:r>
              <a:rPr lang="ru-RU" sz="2400" i="1" dirty="0" smtClean="0">
                <a:solidFill>
                  <a:srgbClr val="FF0000"/>
                </a:solidFill>
              </a:rPr>
              <a:t>уголок безопасности в </a:t>
            </a:r>
            <a:r>
              <a:rPr lang="ru-RU" sz="2400" i="1" dirty="0" smtClean="0">
                <a:solidFill>
                  <a:srgbClr val="FF0000"/>
                </a:solidFill>
              </a:rPr>
              <a:t>группе</a:t>
            </a:r>
            <a:endParaRPr lang="ru-RU" sz="24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IMG_1617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857232"/>
            <a:ext cx="4248150" cy="5184775"/>
          </a:xfrm>
          <a:prstGeom prst="rect">
            <a:avLst/>
          </a:prstGeom>
          <a:noFill/>
        </p:spPr>
      </p:pic>
      <p:pic>
        <p:nvPicPr>
          <p:cNvPr id="5" name="Picture 2" descr="D:\IMG_16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857232"/>
            <a:ext cx="4335158" cy="52460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145</TotalTime>
  <Words>638</Words>
  <Application>Microsoft Office PowerPoint</Application>
  <PresentationFormat>Экран (4:3)</PresentationFormat>
  <Paragraphs>65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Бумажная</vt:lpstr>
      <vt:lpstr>       Работа  по  обучению  детей по ПДД детей  среднего  возраста воспитатель: Дмитренко А.В.</vt:lpstr>
      <vt:lpstr>Слайд 2</vt:lpstr>
      <vt:lpstr>СОДЕРЖАНИЕ ОБУЧЕНИЯ ПДД ДЕТЕЙ СРЕДНЕЙ ГРУППЫ</vt:lpstr>
      <vt:lpstr>Слайд 4</vt:lpstr>
      <vt:lpstr>Слайд 5</vt:lpstr>
      <vt:lpstr>Слайд 6</vt:lpstr>
      <vt:lpstr>В средней группе воспитанники узнают много нового. Разработан  план по обучению детей ПДД, который включает занятия для данной возрастной группы.</vt:lpstr>
      <vt:lpstr>Для реализации поставленных задач в  группе  создаются необходимые условия.  Оборудован уголок безопасности в группе</vt:lpstr>
      <vt:lpstr>Слайд 9</vt:lpstr>
      <vt:lpstr>Работа в ДОУ по предупреждению дорожно-транспортного травматизма также проводится совместно и с сотрудниками ГИБДД. Для детей организуются беседы, восместные  мероприятия, акции.</vt:lpstr>
      <vt:lpstr>            Сотрудничество с районным домом культуры</vt:lpstr>
      <vt:lpstr>Слайд 12</vt:lpstr>
      <vt:lpstr>Театрализованные представления  </vt:lpstr>
      <vt:lpstr>Конкурс рисунков родителей воспитанников « Безопасная дорога детства»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Работа в  группе по  обучению  детей по ПДД детей  среднего  возраста</dc:title>
  <dc:creator>Анна</dc:creator>
  <cp:lastModifiedBy>Аленушка</cp:lastModifiedBy>
  <cp:revision>16</cp:revision>
  <dcterms:created xsi:type="dcterms:W3CDTF">2020-03-11T16:19:50Z</dcterms:created>
  <dcterms:modified xsi:type="dcterms:W3CDTF">2020-03-12T06:13:09Z</dcterms:modified>
</cp:coreProperties>
</file>